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42803763" cy="3056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632" userDrawn="1">
          <p15:clr>
            <a:srgbClr val="A4A3A4"/>
          </p15:clr>
        </p15:guide>
        <p15:guide id="2" pos="2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780"/>
  </p:normalViewPr>
  <p:slideViewPr>
    <p:cSldViewPr snapToGrid="0" snapToObjects="1">
      <p:cViewPr>
        <p:scale>
          <a:sx n="87" d="100"/>
          <a:sy n="87" d="100"/>
        </p:scale>
        <p:origin x="-9920" y="-10904"/>
      </p:cViewPr>
      <p:guideLst>
        <p:guide orient="horz" pos="17632"/>
        <p:guide pos="2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30.jpeg>
</file>

<file path=ppt/media/image4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5002050"/>
            <a:ext cx="36383199" cy="10640848"/>
          </a:xfrm>
        </p:spPr>
        <p:txBody>
          <a:bodyPr anchor="b"/>
          <a:lstStyle>
            <a:lvl1pPr algn="ctr"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6053250"/>
            <a:ext cx="32102822" cy="7379256"/>
          </a:xfrm>
        </p:spPr>
        <p:txBody>
          <a:bodyPr/>
          <a:lstStyle>
            <a:lvl1pPr marL="0" indent="0" algn="ctr">
              <a:buNone/>
              <a:defRPr sz="10696"/>
            </a:lvl1pPr>
            <a:lvl2pPr marL="2037603" indent="0" algn="ctr">
              <a:buNone/>
              <a:defRPr sz="8913"/>
            </a:lvl2pPr>
            <a:lvl3pPr marL="4075206" indent="0" algn="ctr">
              <a:buNone/>
              <a:defRPr sz="8022"/>
            </a:lvl3pPr>
            <a:lvl4pPr marL="6112810" indent="0" algn="ctr">
              <a:buNone/>
              <a:defRPr sz="7131"/>
            </a:lvl4pPr>
            <a:lvl5pPr marL="8150413" indent="0" algn="ctr">
              <a:buNone/>
              <a:defRPr sz="7131"/>
            </a:lvl5pPr>
            <a:lvl6pPr marL="10188016" indent="0" algn="ctr">
              <a:buNone/>
              <a:defRPr sz="7131"/>
            </a:lvl6pPr>
            <a:lvl7pPr marL="12225619" indent="0" algn="ctr">
              <a:buNone/>
              <a:defRPr sz="7131"/>
            </a:lvl7pPr>
            <a:lvl8pPr marL="14263223" indent="0" algn="ctr">
              <a:buNone/>
              <a:defRPr sz="7131"/>
            </a:lvl8pPr>
            <a:lvl9pPr marL="16300826" indent="0" algn="ctr">
              <a:buNone/>
              <a:defRPr sz="713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6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27257"/>
            <a:ext cx="9229561" cy="259016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27257"/>
            <a:ext cx="27153637" cy="259016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619818"/>
            <a:ext cx="36918246" cy="12713830"/>
          </a:xfrm>
        </p:spPr>
        <p:txBody>
          <a:bodyPr anchor="b"/>
          <a:lstStyle>
            <a:lvl1pPr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453926"/>
            <a:ext cx="36918246" cy="6685903"/>
          </a:xfrm>
        </p:spPr>
        <p:txBody>
          <a:bodyPr/>
          <a:lstStyle>
            <a:lvl1pPr marL="0" indent="0">
              <a:buNone/>
              <a:defRPr sz="10696">
                <a:solidFill>
                  <a:schemeClr val="tx1"/>
                </a:solidFill>
              </a:defRPr>
            </a:lvl1pPr>
            <a:lvl2pPr marL="2037603" indent="0">
              <a:buNone/>
              <a:defRPr sz="8913">
                <a:solidFill>
                  <a:schemeClr val="tx1">
                    <a:tint val="75000"/>
                  </a:schemeClr>
                </a:solidFill>
              </a:defRPr>
            </a:lvl2pPr>
            <a:lvl3pPr marL="4075206" indent="0">
              <a:buNone/>
              <a:defRPr sz="8022">
                <a:solidFill>
                  <a:schemeClr val="tx1">
                    <a:tint val="75000"/>
                  </a:schemeClr>
                </a:solidFill>
              </a:defRPr>
            </a:lvl3pPr>
            <a:lvl4pPr marL="6112810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4pPr>
            <a:lvl5pPr marL="815041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5pPr>
            <a:lvl6pPr marL="1018801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6pPr>
            <a:lvl7pPr marL="12225619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7pPr>
            <a:lvl8pPr marL="1426322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8pPr>
            <a:lvl9pPr marL="1630082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5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4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27264"/>
            <a:ext cx="36918246" cy="590765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92461"/>
            <a:ext cx="18107995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164401"/>
            <a:ext cx="18107995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92461"/>
            <a:ext cx="18197174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164401"/>
            <a:ext cx="18197174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8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400677"/>
            <a:ext cx="21669405" cy="21720348"/>
          </a:xfrm>
        </p:spPr>
        <p:txBody>
          <a:bodyPr/>
          <a:lstStyle>
            <a:lvl1pPr>
              <a:defRPr sz="14261"/>
            </a:lvl1pPr>
            <a:lvl2pPr>
              <a:defRPr sz="12479"/>
            </a:lvl2pPr>
            <a:lvl3pPr>
              <a:defRPr sz="10696"/>
            </a:lvl3pPr>
            <a:lvl4pPr>
              <a:defRPr sz="8913"/>
            </a:lvl4pPr>
            <a:lvl5pPr>
              <a:defRPr sz="8913"/>
            </a:lvl5pPr>
            <a:lvl6pPr>
              <a:defRPr sz="8913"/>
            </a:lvl6pPr>
            <a:lvl7pPr>
              <a:defRPr sz="8913"/>
            </a:lvl7pPr>
            <a:lvl8pPr>
              <a:defRPr sz="8913"/>
            </a:lvl8pPr>
            <a:lvl9pPr>
              <a:defRPr sz="891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400677"/>
            <a:ext cx="21669405" cy="21720348"/>
          </a:xfrm>
        </p:spPr>
        <p:txBody>
          <a:bodyPr anchor="t"/>
          <a:lstStyle>
            <a:lvl1pPr marL="0" indent="0">
              <a:buNone/>
              <a:defRPr sz="14261"/>
            </a:lvl1pPr>
            <a:lvl2pPr marL="2037603" indent="0">
              <a:buNone/>
              <a:defRPr sz="12479"/>
            </a:lvl2pPr>
            <a:lvl3pPr marL="4075206" indent="0">
              <a:buNone/>
              <a:defRPr sz="10696"/>
            </a:lvl3pPr>
            <a:lvl4pPr marL="6112810" indent="0">
              <a:buNone/>
              <a:defRPr sz="8913"/>
            </a:lvl4pPr>
            <a:lvl5pPr marL="8150413" indent="0">
              <a:buNone/>
              <a:defRPr sz="8913"/>
            </a:lvl5pPr>
            <a:lvl6pPr marL="10188016" indent="0">
              <a:buNone/>
              <a:defRPr sz="8913"/>
            </a:lvl6pPr>
            <a:lvl7pPr marL="12225619" indent="0">
              <a:buNone/>
              <a:defRPr sz="8913"/>
            </a:lvl7pPr>
            <a:lvl8pPr marL="14263223" indent="0">
              <a:buNone/>
              <a:defRPr sz="8913"/>
            </a:lvl8pPr>
            <a:lvl9pPr marL="16300826" indent="0">
              <a:buNone/>
              <a:defRPr sz="891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27264"/>
            <a:ext cx="36918246" cy="5907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136287"/>
            <a:ext cx="36918246" cy="19392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328435"/>
            <a:ext cx="14446270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1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075206" rtl="0" eaLnBrk="1" latinLnBrk="0" hangingPunct="1">
        <a:lnSpc>
          <a:spcPct val="90000"/>
        </a:lnSpc>
        <a:spcBef>
          <a:spcPct val="0"/>
        </a:spcBef>
        <a:buNone/>
        <a:defRPr sz="196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8802" indent="-1018802" algn="l" defTabSz="4075206" rtl="0" eaLnBrk="1" latinLnBrk="0" hangingPunct="1">
        <a:lnSpc>
          <a:spcPct val="90000"/>
        </a:lnSpc>
        <a:spcBef>
          <a:spcPts val="4457"/>
        </a:spcBef>
        <a:buFont typeface="Arial" panose="020B0604020202020204" pitchFamily="34" charset="0"/>
        <a:buChar char="•"/>
        <a:defRPr sz="12479" kern="1200">
          <a:solidFill>
            <a:schemeClr val="tx1"/>
          </a:solidFill>
          <a:latin typeface="+mn-lt"/>
          <a:ea typeface="+mn-ea"/>
          <a:cs typeface="+mn-cs"/>
        </a:defRPr>
      </a:lvl1pPr>
      <a:lvl2pPr marL="305640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10696" kern="1200">
          <a:solidFill>
            <a:schemeClr val="tx1"/>
          </a:solidFill>
          <a:latin typeface="+mn-lt"/>
          <a:ea typeface="+mn-ea"/>
          <a:cs typeface="+mn-cs"/>
        </a:defRPr>
      </a:lvl2pPr>
      <a:lvl3pPr marL="509400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913" kern="1200">
          <a:solidFill>
            <a:schemeClr val="tx1"/>
          </a:solidFill>
          <a:latin typeface="+mn-lt"/>
          <a:ea typeface="+mn-ea"/>
          <a:cs typeface="+mn-cs"/>
        </a:defRPr>
      </a:lvl3pPr>
      <a:lvl4pPr marL="713161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916921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120681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324442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5282024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731962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1pPr>
      <a:lvl2pPr marL="203760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2pPr>
      <a:lvl3pPr marL="407520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3pPr>
      <a:lvl4pPr marL="611281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815041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018801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2225619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426322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630082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emf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tiff"/><Relationship Id="rId21" Type="http://schemas.openxmlformats.org/officeDocument/2006/relationships/image" Target="../media/image19.png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32" Type="http://schemas.openxmlformats.org/officeDocument/2006/relationships/image" Target="../media/image30.jpe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emf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png"/><Relationship Id="rId14" Type="http://schemas.openxmlformats.org/officeDocument/2006/relationships/image" Target="../media/image12.jpg"/><Relationship Id="rId22" Type="http://schemas.openxmlformats.org/officeDocument/2006/relationships/image" Target="../media/image20.png"/><Relationship Id="rId27" Type="http://schemas.openxmlformats.org/officeDocument/2006/relationships/image" Target="../media/image25.emf"/><Relationship Id="rId30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roup 287">
            <a:extLst>
              <a:ext uri="{FF2B5EF4-FFF2-40B4-BE49-F238E27FC236}">
                <a16:creationId xmlns:a16="http://schemas.microsoft.com/office/drawing/2014/main" id="{87368087-6D08-9F4A-A8DA-1F89821BEC89}"/>
              </a:ext>
            </a:extLst>
          </p:cNvPr>
          <p:cNvGrpSpPr/>
          <p:nvPr/>
        </p:nvGrpSpPr>
        <p:grpSpPr>
          <a:xfrm>
            <a:off x="14741880" y="5086828"/>
            <a:ext cx="13320001" cy="7396684"/>
            <a:chOff x="14835912" y="4147028"/>
            <a:chExt cx="13131934" cy="7396684"/>
          </a:xfrm>
        </p:grpSpPr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CDF89CF4-9BCD-5C41-9469-8DFB09F671D8}"/>
                </a:ext>
              </a:extLst>
            </p:cNvPr>
            <p:cNvSpPr/>
            <p:nvPr/>
          </p:nvSpPr>
          <p:spPr>
            <a:xfrm>
              <a:off x="14835915" y="4171528"/>
              <a:ext cx="13131931" cy="7372184"/>
            </a:xfrm>
            <a:prstGeom prst="roundRect">
              <a:avLst>
                <a:gd name="adj" fmla="val 8502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72B84B8E-EFF9-1646-A833-926E63EE3BD4}"/>
                </a:ext>
              </a:extLst>
            </p:cNvPr>
            <p:cNvSpPr txBox="1"/>
            <p:nvPr/>
          </p:nvSpPr>
          <p:spPr>
            <a:xfrm>
              <a:off x="14835912" y="4147028"/>
              <a:ext cx="13131749" cy="7320494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Update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Define RL objective in terms of implicit policy: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Maximize over rollouts instead under current variational policy: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2800" dirty="0"/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Theorem 3:  Can define convergent iteration (under exact updates):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335141E-F887-7E4D-A6FF-8137FF04AF73}"/>
              </a:ext>
            </a:extLst>
          </p:cNvPr>
          <p:cNvSpPr/>
          <p:nvPr/>
        </p:nvSpPr>
        <p:spPr>
          <a:xfrm>
            <a:off x="-129351" y="-137803"/>
            <a:ext cx="42933114" cy="4418848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58B81-8A6D-574A-AAC7-96B925EC6892}"/>
              </a:ext>
            </a:extLst>
          </p:cNvPr>
          <p:cNvSpPr txBox="1"/>
          <p:nvPr/>
        </p:nvSpPr>
        <p:spPr>
          <a:xfrm>
            <a:off x="-252718" y="16065"/>
            <a:ext cx="431798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Robust Asymmetric Learning in POMDPs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E113E-0372-904A-960E-0E7F08ED939F}"/>
              </a:ext>
            </a:extLst>
          </p:cNvPr>
          <p:cNvSpPr txBox="1"/>
          <p:nvPr/>
        </p:nvSpPr>
        <p:spPr>
          <a:xfrm>
            <a:off x="-252718" y="2486555"/>
            <a:ext cx="43179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Andrew Warrington*, J. Wilder Lavington*, Adam Ścibior, Mark Schmidt &amp; Frank Wood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9ADF4-08D1-A643-B123-53E210306EB2}"/>
              </a:ext>
            </a:extLst>
          </p:cNvPr>
          <p:cNvSpPr txBox="1"/>
          <p:nvPr/>
        </p:nvSpPr>
        <p:spPr>
          <a:xfrm>
            <a:off x="-32317" y="3576258"/>
            <a:ext cx="4280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*Denotes Equal Contribution, Paper ID XXX, Poster Number XXX, email: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XXX@XXX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2E8B5A-33E3-6B46-9919-0C68B2D20153}"/>
              </a:ext>
            </a:extLst>
          </p:cNvPr>
          <p:cNvGrpSpPr/>
          <p:nvPr/>
        </p:nvGrpSpPr>
        <p:grpSpPr>
          <a:xfrm>
            <a:off x="-129351" y="27438196"/>
            <a:ext cx="43667701" cy="4089768"/>
            <a:chOff x="-343200" y="27407674"/>
            <a:chExt cx="43667701" cy="40897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D19D5F-3739-4844-AAD7-2AECDA885F9C}"/>
                </a:ext>
              </a:extLst>
            </p:cNvPr>
            <p:cNvSpPr/>
            <p:nvPr/>
          </p:nvSpPr>
          <p:spPr>
            <a:xfrm>
              <a:off x="-343200" y="28410710"/>
              <a:ext cx="42957583" cy="2145936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1E29AC-A39B-344D-90DA-7C239C2C33D2}"/>
                </a:ext>
              </a:extLst>
            </p:cNvPr>
            <p:cNvGrpSpPr/>
            <p:nvPr/>
          </p:nvGrpSpPr>
          <p:grpSpPr>
            <a:xfrm>
              <a:off x="16223803" y="27407674"/>
              <a:ext cx="27100698" cy="4089768"/>
              <a:chOff x="4608016" y="32025344"/>
              <a:chExt cx="27100698" cy="408976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A0AABE-825E-9E4C-B881-FD453E19FDCE}"/>
                  </a:ext>
                </a:extLst>
              </p:cNvPr>
              <p:cNvGrpSpPr/>
              <p:nvPr/>
            </p:nvGrpSpPr>
            <p:grpSpPr>
              <a:xfrm>
                <a:off x="11592688" y="32614510"/>
                <a:ext cx="9355267" cy="2939876"/>
                <a:chOff x="-6819004" y="28058308"/>
                <a:chExt cx="8397051" cy="2638757"/>
              </a:xfrm>
            </p:grpSpPr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C287F1B9-D228-7B4B-9061-0F39A59996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42403"/>
                <a:stretch/>
              </p:blipFill>
              <p:spPr>
                <a:xfrm>
                  <a:off x="-6819004" y="28058308"/>
                  <a:ext cx="7337586" cy="2638757"/>
                </a:xfrm>
                <a:prstGeom prst="rect">
                  <a:avLst/>
                </a:prstGeom>
              </p:spPr>
            </p:pic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A5B75BB8-483E-F840-B504-099F549D0327}"/>
                    </a:ext>
                  </a:extLst>
                </p:cNvPr>
                <p:cNvSpPr/>
                <p:nvPr/>
              </p:nvSpPr>
              <p:spPr>
                <a:xfrm>
                  <a:off x="-4748026" y="29214625"/>
                  <a:ext cx="6201410" cy="1149488"/>
                </a:xfrm>
                <a:prstGeom prst="rect">
                  <a:avLst/>
                </a:prstGeom>
                <a:solidFill>
                  <a:srgbClr val="04183B"/>
                </a:solidFill>
                <a:ln>
                  <a:solidFill>
                    <a:srgbClr val="04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AB8CFAED-07E8-494D-A7E8-756E2D42D7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0967" t="23071" b="60836"/>
                <a:stretch/>
              </p:blipFill>
              <p:spPr>
                <a:xfrm>
                  <a:off x="-4668444" y="29171920"/>
                  <a:ext cx="6246491" cy="424658"/>
                </a:xfrm>
                <a:prstGeom prst="rect">
                  <a:avLst/>
                </a:prstGeom>
              </p:spPr>
            </p:pic>
          </p:grpSp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32689993-2425-2044-9ED9-16699A76F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08016" y="33047789"/>
                <a:ext cx="6984672" cy="2151461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shirt&#10;&#10;Description automatically generated">
                <a:extLst>
                  <a:ext uri="{FF2B5EF4-FFF2-40B4-BE49-F238E27FC236}">
                    <a16:creationId xmlns:a16="http://schemas.microsoft.com/office/drawing/2014/main" id="{2E54159A-3FFF-F645-92B0-6C9C715BE7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18944" y="32025344"/>
                <a:ext cx="4089770" cy="4089768"/>
              </a:xfrm>
              <a:prstGeom prst="rect">
                <a:avLst/>
              </a:prstGeom>
            </p:spPr>
          </p:pic>
        </p:grpSp>
      </p:grp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3791B0A3-8CAF-114B-856B-1E36A4BC117B}"/>
              </a:ext>
            </a:extLst>
          </p:cNvPr>
          <p:cNvCxnSpPr>
            <a:cxnSpLocks/>
          </p:cNvCxnSpPr>
          <p:nvPr/>
        </p:nvCxnSpPr>
        <p:spPr>
          <a:xfrm>
            <a:off x="41529094" y="461465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74AD2A53-5438-9748-9002-46A1F194A6DD}"/>
              </a:ext>
            </a:extLst>
          </p:cNvPr>
          <p:cNvCxnSpPr>
            <a:cxnSpLocks/>
          </p:cNvCxnSpPr>
          <p:nvPr/>
        </p:nvCxnSpPr>
        <p:spPr>
          <a:xfrm>
            <a:off x="14156983" y="578535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23D484A3-B82E-8B46-9D86-9BA06F3CC972}"/>
              </a:ext>
            </a:extLst>
          </p:cNvPr>
          <p:cNvCxnSpPr>
            <a:cxnSpLocks/>
          </p:cNvCxnSpPr>
          <p:nvPr/>
        </p:nvCxnSpPr>
        <p:spPr>
          <a:xfrm>
            <a:off x="-13284" y="9683228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44394EF-3D68-D647-935A-EB2582D7F4F4}"/>
              </a:ext>
            </a:extLst>
          </p:cNvPr>
          <p:cNvCxnSpPr>
            <a:cxnSpLocks/>
          </p:cNvCxnSpPr>
          <p:nvPr/>
        </p:nvCxnSpPr>
        <p:spPr>
          <a:xfrm rot="5400000">
            <a:off x="26666954" y="467800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B10FC4EF-55D3-CA4C-84E9-D6287B3D2F7C}"/>
              </a:ext>
            </a:extLst>
          </p:cNvPr>
          <p:cNvCxnSpPr>
            <a:cxnSpLocks/>
          </p:cNvCxnSpPr>
          <p:nvPr/>
        </p:nvCxnSpPr>
        <p:spPr>
          <a:xfrm rot="5400000">
            <a:off x="12420153" y="467800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44545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0" y="24106180"/>
            <a:ext cx="13311632" cy="3446313"/>
            <a:chOff x="14656214" y="10799042"/>
            <a:chExt cx="13311632" cy="5509068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509066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4" y="10799042"/>
              <a:ext cx="13311629" cy="506091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Key References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[pin2017a] 	</a:t>
              </a:r>
              <a:r>
                <a:rPr lang="en-GB" sz="1600" dirty="0"/>
                <a:t>Pinto, L., </a:t>
              </a:r>
              <a:r>
                <a:rPr lang="en-GB" sz="1600" dirty="0" err="1"/>
                <a:t>Andrychowicz</a:t>
              </a:r>
              <a:r>
                <a:rPr lang="en-GB" sz="1600" dirty="0"/>
                <a:t>, M., </a:t>
              </a:r>
              <a:r>
                <a:rPr lang="en-GB" sz="1600" dirty="0" err="1"/>
                <a:t>Welinder</a:t>
              </a:r>
              <a:r>
                <a:rPr lang="en-GB" sz="1600" dirty="0"/>
                <a:t>, P., Zaremba, W., &amp; </a:t>
              </a:r>
              <a:r>
                <a:rPr lang="en-GB" sz="1600" dirty="0" err="1"/>
                <a:t>Abbeel</a:t>
              </a:r>
              <a:r>
                <a:rPr lang="en-GB" sz="1600" dirty="0"/>
                <a:t>, P. (2017). Asymmetric actor critic for image-based robot learning. </a:t>
              </a:r>
              <a:r>
                <a:rPr lang="en-GB" sz="1600" i="1" dirty="0"/>
                <a:t>Robotics: Science and Systems XIV</a:t>
              </a:r>
              <a:r>
                <a:rPr lang="en-GB" sz="1600" dirty="0"/>
                <a:t>. 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[ros2011a] 	</a:t>
              </a:r>
              <a:r>
                <a:rPr lang="en-GB" sz="1600" dirty="0"/>
                <a:t>Ross, S., Gordon, G., &amp; </a:t>
              </a:r>
              <a:r>
                <a:rPr lang="en-GB" sz="1600" dirty="0" err="1"/>
                <a:t>Bagnell</a:t>
              </a:r>
              <a:r>
                <a:rPr lang="en-GB" sz="1600" dirty="0"/>
                <a:t>, D. (2011). A reduction of imitation learning and structured prediction to no-regret online learning. </a:t>
              </a:r>
              <a:r>
                <a:rPr lang="en-GB" sz="1600" i="1" dirty="0"/>
                <a:t>Proceedings of the Fourteenth International Conference on Artificial Intelligence and Statistics (pp. 627-635). JMLR Workshop and Conference Proceedings</a:t>
              </a:r>
              <a:r>
                <a:rPr lang="en-GB" sz="1600" dirty="0"/>
                <a:t>.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[sch2015a] 	</a:t>
              </a:r>
              <a:r>
                <a:rPr lang="en-GB" sz="1600" dirty="0"/>
                <a:t>Schulman, J., Levine, S., </a:t>
              </a:r>
              <a:r>
                <a:rPr lang="en-GB" sz="1600" dirty="0" err="1"/>
                <a:t>Abbeel</a:t>
              </a:r>
              <a:r>
                <a:rPr lang="en-GB" sz="1600" dirty="0"/>
                <a:t>, P., Jordan, M., &amp; Moritz, P. (2015). Trust region policy optimization. </a:t>
              </a:r>
              <a:r>
                <a:rPr lang="en-GB" sz="1600" i="1" dirty="0"/>
                <a:t>International conference on machine learning (pp. 1889-1897). PMLR.</a:t>
              </a:r>
              <a:r>
                <a:rPr lang="en-GB" sz="1600" dirty="0"/>
                <a:t> 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[wei2020a] 	</a:t>
              </a:r>
              <a:r>
                <a:rPr lang="en-GB" sz="1600" dirty="0" err="1"/>
                <a:t>Weihs</a:t>
              </a:r>
              <a:r>
                <a:rPr lang="en-GB" sz="1600" dirty="0"/>
                <a:t>, L., Jain, U., Salvador, J., </a:t>
              </a:r>
              <a:r>
                <a:rPr lang="en-GB" sz="1600" dirty="0" err="1"/>
                <a:t>Lazebnik</a:t>
              </a:r>
              <a:r>
                <a:rPr lang="en-GB" sz="1600" dirty="0"/>
                <a:t>, S., </a:t>
              </a:r>
              <a:r>
                <a:rPr lang="en-GB" sz="1600" dirty="0" err="1"/>
                <a:t>Kembhavi</a:t>
              </a:r>
              <a:r>
                <a:rPr lang="en-GB" sz="1600" dirty="0"/>
                <a:t>, A., &amp; Schwing, A. (2020). Bridging the imitation gap by adaptive insubordination. </a:t>
              </a:r>
              <a:r>
                <a:rPr lang="en-GB" sz="1600" i="1" dirty="0" err="1"/>
                <a:t>arXiv</a:t>
              </a:r>
              <a:r>
                <a:rPr lang="en-GB" sz="1600" i="1" dirty="0"/>
                <a:t> preprint arXiv:2007.12173</a:t>
              </a:r>
              <a:r>
                <a:rPr lang="en-GB" sz="1600" dirty="0"/>
                <a:t>. </a:t>
              </a:r>
            </a:p>
          </p:txBody>
        </p:sp>
      </p:grpSp>
      <p:cxnSp>
        <p:nvCxnSpPr>
          <p:cNvPr id="359" name="Straight Connector 358">
            <a:extLst>
              <a:ext uri="{FF2B5EF4-FFF2-40B4-BE49-F238E27FC236}">
                <a16:creationId xmlns:a16="http://schemas.microsoft.com/office/drawing/2014/main" id="{12E91025-BDBB-8E4B-BA67-AD7E456B43BA}"/>
              </a:ext>
            </a:extLst>
          </p:cNvPr>
          <p:cNvCxnSpPr>
            <a:cxnSpLocks/>
          </p:cNvCxnSpPr>
          <p:nvPr/>
        </p:nvCxnSpPr>
        <p:spPr>
          <a:xfrm rot="16200000">
            <a:off x="42067448" y="5470698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BF96D32-FB6E-8C47-A1C7-DFD9C3583E0F}"/>
              </a:ext>
            </a:extLst>
          </p:cNvPr>
          <p:cNvGrpSpPr/>
          <p:nvPr/>
        </p:nvGrpSpPr>
        <p:grpSpPr>
          <a:xfrm>
            <a:off x="28645575" y="20800071"/>
            <a:ext cx="13319994" cy="2712085"/>
            <a:chOff x="28645575" y="20800071"/>
            <a:chExt cx="13324020" cy="2712085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0A2EE62-185D-6E40-9923-01093CFB78FA}"/>
                </a:ext>
              </a:extLst>
            </p:cNvPr>
            <p:cNvGrpSpPr/>
            <p:nvPr/>
          </p:nvGrpSpPr>
          <p:grpSpPr>
            <a:xfrm>
              <a:off x="28645575" y="20800071"/>
              <a:ext cx="13324020" cy="2712085"/>
              <a:chOff x="28836477" y="20007591"/>
              <a:chExt cx="13133119" cy="2712085"/>
            </a:xfrm>
          </p:grpSpPr>
          <p:sp>
            <p:nvSpPr>
              <p:cNvPr id="358" name="Rounded Rectangle 357">
                <a:extLst>
                  <a:ext uri="{FF2B5EF4-FFF2-40B4-BE49-F238E27FC236}">
                    <a16:creationId xmlns:a16="http://schemas.microsoft.com/office/drawing/2014/main" id="{64EDC366-CC21-6B41-BA40-3EF87D94C58A}"/>
                  </a:ext>
                </a:extLst>
              </p:cNvPr>
              <p:cNvSpPr/>
              <p:nvPr/>
            </p:nvSpPr>
            <p:spPr>
              <a:xfrm>
                <a:off x="28837665" y="20042394"/>
                <a:ext cx="13131931" cy="2677282"/>
              </a:xfrm>
              <a:prstGeom prst="roundRect">
                <a:avLst>
                  <a:gd name="adj" fmla="val 21876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2" name="TextBox 361">
                <a:extLst>
                  <a:ext uri="{FF2B5EF4-FFF2-40B4-BE49-F238E27FC236}">
                    <a16:creationId xmlns:a16="http://schemas.microsoft.com/office/drawing/2014/main" id="{F1BFE090-2005-1A48-A140-968C9BF526CB}"/>
                  </a:ext>
                </a:extLst>
              </p:cNvPr>
              <p:cNvSpPr txBox="1"/>
              <p:nvPr/>
            </p:nvSpPr>
            <p:spPr>
              <a:xfrm>
                <a:off x="28836477" y="20007591"/>
                <a:ext cx="13129152" cy="2553804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000"/>
                  </a:spcAft>
                </a:pPr>
                <a:r>
                  <a:rPr lang="en-US" sz="40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 &amp; Additional Materials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GB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code: 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www.github.com/plai-group/a2d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Also includes links and materials for talk, poster &amp; paper.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Paper: </a:t>
                </a:r>
                <a:r>
                  <a:rPr lang="en-US" sz="2800" dirty="0" err="1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www.arxiv.org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/pdf/2012.15566.pdf </a:t>
                </a:r>
              </a:p>
            </p:txBody>
          </p:sp>
        </p:grpSp>
        <p:pic>
          <p:nvPicPr>
            <p:cNvPr id="364" name="Picture 363">
              <a:extLst>
                <a:ext uri="{FF2B5EF4-FFF2-40B4-BE49-F238E27FC236}">
                  <a16:creationId xmlns:a16="http://schemas.microsoft.com/office/drawing/2014/main" id="{1FB2CFE3-549B-BD42-B83A-E29B35FAC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548651" y="21066758"/>
              <a:ext cx="2141214" cy="2141214"/>
            </a:xfrm>
            <a:prstGeom prst="rect">
              <a:avLst/>
            </a:prstGeom>
          </p:spPr>
        </p:pic>
      </p:grp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27F0719D-7374-E546-BAFE-1932ACEB3529}"/>
              </a:ext>
            </a:extLst>
          </p:cNvPr>
          <p:cNvCxnSpPr>
            <a:cxnSpLocks/>
          </p:cNvCxnSpPr>
          <p:nvPr/>
        </p:nvCxnSpPr>
        <p:spPr>
          <a:xfrm rot="16200000">
            <a:off x="35634895" y="2054242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8D3596F5-C85C-6D44-A6A8-2C94D5C2EA0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23813731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68A9F7F5-0D75-EE4D-B9F8-41FC46B2B4A1}"/>
              </a:ext>
            </a:extLst>
          </p:cNvPr>
          <p:cNvCxnSpPr>
            <a:cxnSpLocks/>
          </p:cNvCxnSpPr>
          <p:nvPr/>
        </p:nvCxnSpPr>
        <p:spPr>
          <a:xfrm>
            <a:off x="28061881" y="14126015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3" name="Straight Connector 372">
            <a:extLst>
              <a:ext uri="{FF2B5EF4-FFF2-40B4-BE49-F238E27FC236}">
                <a16:creationId xmlns:a16="http://schemas.microsoft.com/office/drawing/2014/main" id="{98AA2755-7B4F-DB44-9601-4128B1C509CC}"/>
              </a:ext>
            </a:extLst>
          </p:cNvPr>
          <p:cNvCxnSpPr>
            <a:cxnSpLocks/>
          </p:cNvCxnSpPr>
          <p:nvPr/>
        </p:nvCxnSpPr>
        <p:spPr>
          <a:xfrm rot="16200000">
            <a:off x="1528540" y="11937117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5603F482-F98A-3746-8E68-A48DF9B275C6}"/>
              </a:ext>
            </a:extLst>
          </p:cNvPr>
          <p:cNvCxnSpPr>
            <a:cxnSpLocks/>
          </p:cNvCxnSpPr>
          <p:nvPr/>
        </p:nvCxnSpPr>
        <p:spPr>
          <a:xfrm rot="16200000">
            <a:off x="26852734" y="19209220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6C9F2D86-88A7-C549-9A13-FEFD4FEAB0F7}"/>
              </a:ext>
            </a:extLst>
          </p:cNvPr>
          <p:cNvCxnSpPr>
            <a:cxnSpLocks/>
          </p:cNvCxnSpPr>
          <p:nvPr/>
        </p:nvCxnSpPr>
        <p:spPr>
          <a:xfrm>
            <a:off x="28061881" y="21671856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251E3262-EF98-7D44-82E8-963BEA177E2F}"/>
              </a:ext>
            </a:extLst>
          </p:cNvPr>
          <p:cNvCxnSpPr>
            <a:cxnSpLocks/>
          </p:cNvCxnSpPr>
          <p:nvPr/>
        </p:nvCxnSpPr>
        <p:spPr>
          <a:xfrm>
            <a:off x="28061881" y="26692069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87DD4090-2610-0D41-8135-23306E12A46F}"/>
              </a:ext>
            </a:extLst>
          </p:cNvPr>
          <p:cNvCxnSpPr>
            <a:cxnSpLocks/>
          </p:cNvCxnSpPr>
          <p:nvPr/>
        </p:nvCxnSpPr>
        <p:spPr>
          <a:xfrm>
            <a:off x="14158312" y="13662975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98F8CA20-9DDD-934A-954C-4245F1854AFD}"/>
              </a:ext>
            </a:extLst>
          </p:cNvPr>
          <p:cNvCxnSpPr>
            <a:cxnSpLocks/>
          </p:cNvCxnSpPr>
          <p:nvPr/>
        </p:nvCxnSpPr>
        <p:spPr>
          <a:xfrm>
            <a:off x="41969596" y="22802735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>
            <a:extLst>
              <a:ext uri="{FF2B5EF4-FFF2-40B4-BE49-F238E27FC236}">
                <a16:creationId xmlns:a16="http://schemas.microsoft.com/office/drawing/2014/main" id="{D92586AC-D2E0-5842-A34F-C7CFBC084FE9}"/>
              </a:ext>
            </a:extLst>
          </p:cNvPr>
          <p:cNvCxnSpPr>
            <a:cxnSpLocks/>
          </p:cNvCxnSpPr>
          <p:nvPr/>
        </p:nvCxnSpPr>
        <p:spPr>
          <a:xfrm>
            <a:off x="41969596" y="2665167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2CCA0426-833B-3A4E-88C9-083D12FE3E98}"/>
              </a:ext>
            </a:extLst>
          </p:cNvPr>
          <p:cNvCxnSpPr>
            <a:cxnSpLocks/>
          </p:cNvCxnSpPr>
          <p:nvPr/>
        </p:nvCxnSpPr>
        <p:spPr>
          <a:xfrm>
            <a:off x="-13284" y="127785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7E06D9F4-C6AB-B24A-B3CF-50DF790709A5}"/>
              </a:ext>
            </a:extLst>
          </p:cNvPr>
          <p:cNvCxnSpPr>
            <a:cxnSpLocks/>
          </p:cNvCxnSpPr>
          <p:nvPr/>
        </p:nvCxnSpPr>
        <p:spPr>
          <a:xfrm rot="5400000">
            <a:off x="40321789" y="279723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1A52DF79-3B11-AB48-8D9F-E000E82DAA1D}"/>
              </a:ext>
            </a:extLst>
          </p:cNvPr>
          <p:cNvCxnSpPr>
            <a:cxnSpLocks/>
          </p:cNvCxnSpPr>
          <p:nvPr/>
        </p:nvCxnSpPr>
        <p:spPr>
          <a:xfrm rot="5400000">
            <a:off x="40706659" y="467800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3046259D-469B-E74B-A292-C4E97DBF1315}"/>
              </a:ext>
            </a:extLst>
          </p:cNvPr>
          <p:cNvCxnSpPr>
            <a:cxnSpLocks/>
          </p:cNvCxnSpPr>
          <p:nvPr/>
        </p:nvCxnSpPr>
        <p:spPr>
          <a:xfrm>
            <a:off x="41969596" y="6585396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96E15439-8923-5749-883E-98ACFC369772}"/>
              </a:ext>
            </a:extLst>
          </p:cNvPr>
          <p:cNvCxnSpPr>
            <a:cxnSpLocks/>
          </p:cNvCxnSpPr>
          <p:nvPr/>
        </p:nvCxnSpPr>
        <p:spPr>
          <a:xfrm rot="16200000">
            <a:off x="1528540" y="16349915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86E5DEAC-F524-CB42-8312-118FD21BB8FB}"/>
              </a:ext>
            </a:extLst>
          </p:cNvPr>
          <p:cNvCxnSpPr>
            <a:cxnSpLocks/>
          </p:cNvCxnSpPr>
          <p:nvPr/>
        </p:nvCxnSpPr>
        <p:spPr>
          <a:xfrm rot="5400000">
            <a:off x="1391674" y="2797234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C30D868F-1E73-CC44-BE76-250DC79C8BE6}"/>
              </a:ext>
            </a:extLst>
          </p:cNvPr>
          <p:cNvCxnSpPr>
            <a:cxnSpLocks/>
          </p:cNvCxnSpPr>
          <p:nvPr/>
        </p:nvCxnSpPr>
        <p:spPr>
          <a:xfrm>
            <a:off x="28061881" y="1130590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>
            <a:extLst>
              <a:ext uri="{FF2B5EF4-FFF2-40B4-BE49-F238E27FC236}">
                <a16:creationId xmlns:a16="http://schemas.microsoft.com/office/drawing/2014/main" id="{C3DEB9D1-8CFB-A54D-A96F-00C794D4C59C}"/>
              </a:ext>
            </a:extLst>
          </p:cNvPr>
          <p:cNvCxnSpPr>
            <a:cxnSpLocks/>
          </p:cNvCxnSpPr>
          <p:nvPr/>
        </p:nvCxnSpPr>
        <p:spPr>
          <a:xfrm>
            <a:off x="14158312" y="26651673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>
            <a:extLst>
              <a:ext uri="{FF2B5EF4-FFF2-40B4-BE49-F238E27FC236}">
                <a16:creationId xmlns:a16="http://schemas.microsoft.com/office/drawing/2014/main" id="{E94B20EA-1B10-5D49-BA7E-9F6A6586E72B}"/>
              </a:ext>
            </a:extLst>
          </p:cNvPr>
          <p:cNvCxnSpPr>
            <a:cxnSpLocks/>
          </p:cNvCxnSpPr>
          <p:nvPr/>
        </p:nvCxnSpPr>
        <p:spPr>
          <a:xfrm>
            <a:off x="-13284" y="2169782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F7A8D57-5D71-534D-8A39-CE24266ABA64}"/>
              </a:ext>
            </a:extLst>
          </p:cNvPr>
          <p:cNvCxnSpPr>
            <a:cxnSpLocks/>
          </p:cNvCxnSpPr>
          <p:nvPr/>
        </p:nvCxnSpPr>
        <p:spPr>
          <a:xfrm flipH="1">
            <a:off x="14739067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EF14E054-1320-0044-B8D1-C4E05B53BC75}"/>
              </a:ext>
            </a:extLst>
          </p:cNvPr>
          <p:cNvCxnSpPr>
            <a:cxnSpLocks/>
          </p:cNvCxnSpPr>
          <p:nvPr/>
        </p:nvCxnSpPr>
        <p:spPr>
          <a:xfrm flipH="1">
            <a:off x="836983" y="4614650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0B7F068A-096D-7245-B9D7-C394C3B84EDC}"/>
              </a:ext>
            </a:extLst>
          </p:cNvPr>
          <p:cNvCxnSpPr>
            <a:cxnSpLocks/>
          </p:cNvCxnSpPr>
          <p:nvPr/>
        </p:nvCxnSpPr>
        <p:spPr>
          <a:xfrm flipH="1">
            <a:off x="28646781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FE567E8-A011-D445-99DD-E099C81BD1CD}"/>
              </a:ext>
            </a:extLst>
          </p:cNvPr>
          <p:cNvGrpSpPr/>
          <p:nvPr/>
        </p:nvGrpSpPr>
        <p:grpSpPr>
          <a:xfrm>
            <a:off x="836983" y="5086828"/>
            <a:ext cx="13320000" cy="6532903"/>
            <a:chOff x="836983" y="5086828"/>
            <a:chExt cx="13320000" cy="6532903"/>
          </a:xfrm>
        </p:grpSpPr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C54F8F60-C73C-2340-835F-6A42AF4C0B3E}"/>
                </a:ext>
              </a:extLst>
            </p:cNvPr>
            <p:cNvGrpSpPr/>
            <p:nvPr/>
          </p:nvGrpSpPr>
          <p:grpSpPr>
            <a:xfrm>
              <a:off x="836983" y="5086828"/>
              <a:ext cx="13320000" cy="6532903"/>
              <a:chOff x="14835913" y="4147028"/>
              <a:chExt cx="13320001" cy="6532903"/>
            </a:xfrm>
          </p:grpSpPr>
          <p:sp>
            <p:nvSpPr>
              <p:cNvPr id="292" name="Rounded Rectangle 291">
                <a:extLst>
                  <a:ext uri="{FF2B5EF4-FFF2-40B4-BE49-F238E27FC236}">
                    <a16:creationId xmlns:a16="http://schemas.microsoft.com/office/drawing/2014/main" id="{8E1A5325-629B-6945-BEF8-F74A70BD757F}"/>
                  </a:ext>
                </a:extLst>
              </p:cNvPr>
              <p:cNvSpPr/>
              <p:nvPr/>
            </p:nvSpPr>
            <p:spPr>
              <a:xfrm>
                <a:off x="14835914" y="4171529"/>
                <a:ext cx="13320000" cy="6508402"/>
              </a:xfrm>
              <a:prstGeom prst="roundRect">
                <a:avLst>
                  <a:gd name="adj" fmla="val 9109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46529A65-3683-AD46-BCE0-FA1589564604}"/>
                  </a:ext>
                </a:extLst>
              </p:cNvPr>
              <p:cNvSpPr txBox="1"/>
              <p:nvPr/>
            </p:nvSpPr>
            <p:spPr>
              <a:xfrm>
                <a:off x="14835913" y="4147028"/>
                <a:ext cx="13319997" cy="3720726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66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TL;DR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Imitation learning and asymmetric information can expedite RL.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However, using both can lead to catastrophic policies.   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We introduce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Adaptive Asymmetric DAgger 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(A2D).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 updates the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expert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to maximize the reward of the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trainee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</a:t>
                </a: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30D59D2-63E3-924A-8A69-11D69A7AE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7257" y="9043343"/>
              <a:ext cx="12859453" cy="2250840"/>
            </a:xfrm>
            <a:prstGeom prst="rect">
              <a:avLst/>
            </a:prstGeom>
          </p:spPr>
        </p:pic>
      </p:grp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86545B5-8FFD-D344-9803-F724D3D51005}"/>
              </a:ext>
            </a:extLst>
          </p:cNvPr>
          <p:cNvGrpSpPr/>
          <p:nvPr/>
        </p:nvGrpSpPr>
        <p:grpSpPr>
          <a:xfrm>
            <a:off x="14744170" y="13056124"/>
            <a:ext cx="13319999" cy="5871064"/>
            <a:chOff x="14835914" y="9474436"/>
            <a:chExt cx="13131932" cy="6833675"/>
          </a:xfrm>
        </p:grpSpPr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148BA0CE-B48F-9A4F-A2A7-7AD9F87A47D1}"/>
                </a:ext>
              </a:extLst>
            </p:cNvPr>
            <p:cNvSpPr/>
            <p:nvPr/>
          </p:nvSpPr>
          <p:spPr>
            <a:xfrm>
              <a:off x="14835915" y="9477233"/>
              <a:ext cx="13131931" cy="6830878"/>
            </a:xfrm>
            <a:prstGeom prst="roundRect">
              <a:avLst>
                <a:gd name="adj" fmla="val 8888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2B1DF6E4-C03F-7446-B5D5-45A5DF9095A1}"/>
                </a:ext>
              </a:extLst>
            </p:cNvPr>
            <p:cNvSpPr txBox="1"/>
            <p:nvPr/>
          </p:nvSpPr>
          <p:spPr>
            <a:xfrm>
              <a:off x="14835914" y="9474436"/>
              <a:ext cx="6382230" cy="657185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 algn="just"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Algorithm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Builds directly on DAgger + RL.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Lines added to DAgger by A2D are shown in blue.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 err="1"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RLStep</a:t>
              </a: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updates expert policy with IW gradient.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Value functions target value ahead independently.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 err="1"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AILStep</a:t>
              </a: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is a DAgger step.</a:t>
              </a:r>
              <a:endParaRPr lang="en-US" sz="3200" dirty="0"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D438627B-D1E3-3247-93D3-B71CCD0C2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4591" y="13431730"/>
            <a:ext cx="6473635" cy="517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6E9E070-2F98-FD45-961D-D9B90F1FFD85}"/>
              </a:ext>
            </a:extLst>
          </p:cNvPr>
          <p:cNvGrpSpPr/>
          <p:nvPr/>
        </p:nvGrpSpPr>
        <p:grpSpPr>
          <a:xfrm>
            <a:off x="845351" y="12198185"/>
            <a:ext cx="13319999" cy="5381437"/>
            <a:chOff x="836984" y="13500719"/>
            <a:chExt cx="13319999" cy="5381437"/>
          </a:xfrm>
        </p:grpSpPr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DF6577D5-CB72-2D4B-8C15-A70D641E5C85}"/>
                </a:ext>
              </a:extLst>
            </p:cNvPr>
            <p:cNvGrpSpPr/>
            <p:nvPr/>
          </p:nvGrpSpPr>
          <p:grpSpPr>
            <a:xfrm>
              <a:off x="836984" y="13500719"/>
              <a:ext cx="13319999" cy="5381437"/>
              <a:chOff x="14835914" y="4147028"/>
              <a:chExt cx="13320000" cy="5381437"/>
            </a:xfrm>
          </p:grpSpPr>
          <p:sp>
            <p:nvSpPr>
              <p:cNvPr id="371" name="Rounded Rectangle 370">
                <a:extLst>
                  <a:ext uri="{FF2B5EF4-FFF2-40B4-BE49-F238E27FC236}">
                    <a16:creationId xmlns:a16="http://schemas.microsoft.com/office/drawing/2014/main" id="{D6CA6E8B-6E1A-FB4B-8C89-4E21DB4EAAF5}"/>
                  </a:ext>
                </a:extLst>
              </p:cNvPr>
              <p:cNvSpPr/>
              <p:nvPr/>
            </p:nvSpPr>
            <p:spPr>
              <a:xfrm>
                <a:off x="14835914" y="4171530"/>
                <a:ext cx="13320000" cy="3819260"/>
              </a:xfrm>
              <a:prstGeom prst="roundRect">
                <a:avLst>
                  <a:gd name="adj" fmla="val 14276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2" name="TextBox 371">
                <a:extLst>
                  <a:ext uri="{FF2B5EF4-FFF2-40B4-BE49-F238E27FC236}">
                    <a16:creationId xmlns:a16="http://schemas.microsoft.com/office/drawing/2014/main" id="{66653C2B-AA11-0A4D-B5F8-15B16164DEB9}"/>
                  </a:ext>
                </a:extLst>
              </p:cNvPr>
              <p:cNvSpPr txBox="1"/>
              <p:nvPr/>
            </p:nvSpPr>
            <p:spPr>
              <a:xfrm>
                <a:off x="14835914" y="4147028"/>
                <a:ext cx="8897739" cy="5381437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Asymmetric Environments</a:t>
                </a:r>
                <a:endParaRPr lang="en-US" sz="88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Can often extract extra information.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Referred to as asymmetric information. 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May be complete state information.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May be more efficient representation.</a:t>
                </a:r>
              </a:p>
              <a:p>
                <a:pPr>
                  <a:spcAft>
                    <a:spcPts val="1800"/>
                  </a:spcAft>
                </a:pPr>
                <a:endPara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sz="4000" dirty="0"/>
              </a:p>
            </p:txBody>
          </p:sp>
        </p:grp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A76773-9C44-1143-92ED-FB593CF3B2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8949" y="15196468"/>
              <a:ext cx="1958570" cy="19585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>
              <a:extLst>
                <a:ext uri="{FF2B5EF4-FFF2-40B4-BE49-F238E27FC236}">
                  <a16:creationId xmlns:a16="http://schemas.microsoft.com/office/drawing/2014/main" id="{3C4EA893-4928-D14B-9861-A52C45278A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01242" y="15196468"/>
              <a:ext cx="1958569" cy="19585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Text, icon&#10;&#10;Description automatically generated">
              <a:extLst>
                <a:ext uri="{FF2B5EF4-FFF2-40B4-BE49-F238E27FC236}">
                  <a16:creationId xmlns:a16="http://schemas.microsoft.com/office/drawing/2014/main" id="{BE95306F-02F7-BC4C-AB01-0C96D13E2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734721" y="13732319"/>
              <a:ext cx="3994700" cy="1374799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2C681E3-963B-FD40-BDA2-6BED51DF374D}"/>
              </a:ext>
            </a:extLst>
          </p:cNvPr>
          <p:cNvGrpSpPr/>
          <p:nvPr/>
        </p:nvGrpSpPr>
        <p:grpSpPr>
          <a:xfrm>
            <a:off x="28646781" y="5086861"/>
            <a:ext cx="13320000" cy="15154063"/>
            <a:chOff x="28646781" y="5086861"/>
            <a:chExt cx="13320000" cy="15154063"/>
          </a:xfrm>
        </p:grpSpPr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DEAA2F0A-0516-A649-817E-1F420EAE48F9}"/>
                </a:ext>
              </a:extLst>
            </p:cNvPr>
            <p:cNvGrpSpPr/>
            <p:nvPr/>
          </p:nvGrpSpPr>
          <p:grpSpPr>
            <a:xfrm>
              <a:off x="28646781" y="5086861"/>
              <a:ext cx="13320000" cy="15154063"/>
              <a:chOff x="14835913" y="12505111"/>
              <a:chExt cx="13131933" cy="6785731"/>
            </a:xfrm>
          </p:grpSpPr>
          <p:sp>
            <p:nvSpPr>
              <p:cNvPr id="266" name="Rounded Rectangle 265">
                <a:extLst>
                  <a:ext uri="{FF2B5EF4-FFF2-40B4-BE49-F238E27FC236}">
                    <a16:creationId xmlns:a16="http://schemas.microsoft.com/office/drawing/2014/main" id="{C52AF79A-342A-CA4B-906F-A886B8A1EBAE}"/>
                  </a:ext>
                </a:extLst>
              </p:cNvPr>
              <p:cNvSpPr/>
              <p:nvPr/>
            </p:nvSpPr>
            <p:spPr>
              <a:xfrm>
                <a:off x="14835915" y="12505111"/>
                <a:ext cx="13131931" cy="6785731"/>
              </a:xfrm>
              <a:prstGeom prst="roundRect">
                <a:avLst>
                  <a:gd name="adj" fmla="val 5254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333C7BC1-DA90-F84D-8748-24345DAD2439}"/>
                  </a:ext>
                </a:extLst>
              </p:cNvPr>
              <p:cNvSpPr txBox="1"/>
              <p:nvPr/>
            </p:nvSpPr>
            <p:spPr>
              <a:xfrm>
                <a:off x="14835913" y="12514271"/>
                <a:ext cx="13123682" cy="1323717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Autonomous Vehicles</a:t>
                </a:r>
              </a:p>
              <a:p>
                <a:pPr marL="415925" indent="-415925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Occluded hazard scenario, based on CARLA Challenge </a:t>
                </a:r>
                <a:r>
                  <a:rPr lang="en-US" sz="3200" dirty="0">
                    <a:solidFill>
                      <a:srgbClr val="FF0000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[cite].</a:t>
                </a:r>
              </a:p>
              <a:p>
                <a:pPr marL="500063" indent="-500063">
                  <a:buFont typeface="Arial" panose="020B0604020202020204" pitchFamily="34" charset="0"/>
                  <a:buChar char="•"/>
                </a:pPr>
                <a:endParaRPr lang="en-US" sz="6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8C108B8-668F-0540-AD18-63D37204C6AE}"/>
                </a:ext>
              </a:extLst>
            </p:cNvPr>
            <p:cNvGrpSpPr/>
            <p:nvPr/>
          </p:nvGrpSpPr>
          <p:grpSpPr>
            <a:xfrm>
              <a:off x="35445913" y="7818363"/>
              <a:ext cx="6315405" cy="12270729"/>
              <a:chOff x="35445913" y="7818363"/>
              <a:chExt cx="6315405" cy="12270729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15FDD75F-8955-444C-AFF0-23FBADEE1165}"/>
                  </a:ext>
                </a:extLst>
              </p:cNvPr>
              <p:cNvGrpSpPr/>
              <p:nvPr/>
            </p:nvGrpSpPr>
            <p:grpSpPr>
              <a:xfrm>
                <a:off x="35445913" y="7818363"/>
                <a:ext cx="6315405" cy="10030567"/>
                <a:chOff x="35773363" y="7819509"/>
                <a:chExt cx="5857663" cy="9303549"/>
              </a:xfrm>
            </p:grpSpPr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1AD2830E-DF38-614A-828C-413972BFE8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840146" y="7819509"/>
                  <a:ext cx="5650989" cy="4615469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C0101ABC-E0D1-0949-9274-B401FF574F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5773363" y="12419177"/>
                  <a:ext cx="5857663" cy="4703881"/>
                </a:xfrm>
                <a:prstGeom prst="rect">
                  <a:avLst/>
                </a:prstGeom>
              </p:spPr>
            </p:pic>
          </p:grp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87F03E83-475D-9442-8E54-12FB03638701}"/>
                  </a:ext>
                </a:extLst>
              </p:cNvPr>
              <p:cNvSpPr txBox="1"/>
              <p:nvPr/>
            </p:nvSpPr>
            <p:spPr>
              <a:xfrm>
                <a:off x="35445913" y="17873101"/>
                <a:ext cx="6315405" cy="22159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</a:t>
                </a:r>
                <a:r>
                  <a:rPr lang="en-US" b="1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X.b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:  Top: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converges to a policy with a higher reward more quickly and reliably than direct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RL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AIL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converges almost immediately but to a bad policy.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Bottom: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learns a policy that avoids the child with near certainty.  Direct RL is unable to learn a policy that reliably avoids the child.  AIL converges to a policy that impacts the child in a significant number of scenarios, as the reward penalty for this is not considered in AIL.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0DB498C-AC0F-F349-91C0-135722F639B6}"/>
                </a:ext>
              </a:extLst>
            </p:cNvPr>
            <p:cNvGrpSpPr/>
            <p:nvPr/>
          </p:nvGrpSpPr>
          <p:grpSpPr>
            <a:xfrm>
              <a:off x="29069983" y="7896438"/>
              <a:ext cx="6008170" cy="11915655"/>
              <a:chOff x="29069983" y="7896438"/>
              <a:chExt cx="6008170" cy="1191565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41ED2C8-7875-6547-9B6B-BF2EB47C8316}"/>
                  </a:ext>
                </a:extLst>
              </p:cNvPr>
              <p:cNvGrpSpPr/>
              <p:nvPr/>
            </p:nvGrpSpPr>
            <p:grpSpPr>
              <a:xfrm>
                <a:off x="29092038" y="7896438"/>
                <a:ext cx="5986115" cy="9807452"/>
                <a:chOff x="28945950" y="8540855"/>
                <a:chExt cx="5423658" cy="8885938"/>
              </a:xfrm>
            </p:grpSpPr>
            <p:pic>
              <p:nvPicPr>
                <p:cNvPr id="31" name="Picture 30" descr="A picture containing text, outdoor, road, highway&#10;&#10;Description automatically generated">
                  <a:extLst>
                    <a:ext uri="{FF2B5EF4-FFF2-40B4-BE49-F238E27FC236}">
                      <a16:creationId xmlns:a16="http://schemas.microsoft.com/office/drawing/2014/main" id="{488ACF9B-7CB4-8645-8867-E306B3E7C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965933" y="12331464"/>
                  <a:ext cx="5403675" cy="2377617"/>
                </a:xfrm>
                <a:prstGeom prst="rect">
                  <a:avLst/>
                </a:prstGeom>
              </p:spPr>
            </p:pic>
            <p:pic>
              <p:nvPicPr>
                <p:cNvPr id="33" name="Picture 32" descr="A blue car parked on the side of the road&#10;&#10;Description automatically generated with low confidence">
                  <a:extLst>
                    <a:ext uri="{FF2B5EF4-FFF2-40B4-BE49-F238E27FC236}">
                      <a16:creationId xmlns:a16="http://schemas.microsoft.com/office/drawing/2014/main" id="{99244850-B64F-0249-9E9C-D5ECC04FC3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5"/>
                <a:srcRect t="12198" b="8845"/>
                <a:stretch/>
              </p:blipFill>
              <p:spPr>
                <a:xfrm>
                  <a:off x="28945950" y="8540855"/>
                  <a:ext cx="5423658" cy="3661014"/>
                </a:xfrm>
                <a:prstGeom prst="rect">
                  <a:avLst/>
                </a:prstGeom>
              </p:spPr>
            </p:pic>
            <p:pic>
              <p:nvPicPr>
                <p:cNvPr id="19" name="Picture 18" descr="Chart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539AB840-9CB8-0043-93AE-43CDE2401E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/>
                <a:srcRect l="1578" t="1840" r="1543" b="1969"/>
                <a:stretch/>
              </p:blipFill>
              <p:spPr>
                <a:xfrm>
                  <a:off x="28965933" y="14847574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7" name="Picture 16" descr="Chart, bar chart&#10;&#10;Description automatically generated">
                  <a:extLst>
                    <a:ext uri="{FF2B5EF4-FFF2-40B4-BE49-F238E27FC236}">
                      <a16:creationId xmlns:a16="http://schemas.microsoft.com/office/drawing/2014/main" id="{9E38CBB7-9B48-BF4D-8C9D-67BA24C410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7"/>
                <a:srcRect l="1261" t="1841" r="1860" b="1968"/>
                <a:stretch/>
              </p:blipFill>
              <p:spPr>
                <a:xfrm>
                  <a:off x="31771940" y="14847574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709AD33B-5EC8-764E-806D-4E05B68839E5}"/>
                  </a:ext>
                </a:extLst>
              </p:cNvPr>
              <p:cNvSpPr txBox="1"/>
              <p:nvPr/>
            </p:nvSpPr>
            <p:spPr>
              <a:xfrm>
                <a:off x="29069983" y="17873101"/>
                <a:ext cx="6008170" cy="1938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1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</a:t>
                </a:r>
                <a:r>
                  <a:rPr lang="en-US" b="1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X.a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:  Top: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Third-person view of the scenario.  The car must drive to the end of the road to earn reward.  A child runs out from behind the parked vehicle with fixed probability and must be avoided.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Middle: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Monocular camera view available to the agent/trainee.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Bottom: 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Schematic of the scenario with and without the child, and the path of the vehicle.</a:t>
                </a:r>
                <a:endPara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E3F4CE-07C0-3C40-BDB9-9776850D685A}"/>
              </a:ext>
            </a:extLst>
          </p:cNvPr>
          <p:cNvGrpSpPr/>
          <p:nvPr/>
        </p:nvGrpSpPr>
        <p:grpSpPr>
          <a:xfrm>
            <a:off x="14742052" y="19499821"/>
            <a:ext cx="13320001" cy="8061792"/>
            <a:chOff x="14742052" y="19499821"/>
            <a:chExt cx="13320001" cy="8061792"/>
          </a:xfrm>
        </p:grpSpPr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54642EDA-F941-AC49-A16C-05008003EB37}"/>
                </a:ext>
              </a:extLst>
            </p:cNvPr>
            <p:cNvGrpSpPr/>
            <p:nvPr/>
          </p:nvGrpSpPr>
          <p:grpSpPr>
            <a:xfrm>
              <a:off x="14742052" y="19499821"/>
              <a:ext cx="13320001" cy="8061792"/>
              <a:chOff x="14835912" y="12505097"/>
              <a:chExt cx="13131934" cy="5424248"/>
            </a:xfrm>
          </p:grpSpPr>
          <p:sp>
            <p:nvSpPr>
              <p:cNvPr id="388" name="Rounded Rectangle 387">
                <a:extLst>
                  <a:ext uri="{FF2B5EF4-FFF2-40B4-BE49-F238E27FC236}">
                    <a16:creationId xmlns:a16="http://schemas.microsoft.com/office/drawing/2014/main" id="{7505E54C-420B-324A-BA9E-EB59CD5800FF}"/>
                  </a:ext>
                </a:extLst>
              </p:cNvPr>
              <p:cNvSpPr/>
              <p:nvPr/>
            </p:nvSpPr>
            <p:spPr>
              <a:xfrm>
                <a:off x="14835915" y="12505111"/>
                <a:ext cx="13131931" cy="5424234"/>
              </a:xfrm>
              <a:prstGeom prst="roundRect">
                <a:avLst>
                  <a:gd name="adj" fmla="val 7237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9" name="TextBox 388">
                <a:extLst>
                  <a:ext uri="{FF2B5EF4-FFF2-40B4-BE49-F238E27FC236}">
                    <a16:creationId xmlns:a16="http://schemas.microsoft.com/office/drawing/2014/main" id="{3F24B1AC-3A80-BB49-AFCC-AD6D4A2BC3F7}"/>
                  </a:ext>
                </a:extLst>
              </p:cNvPr>
              <p:cNvSpPr txBox="1"/>
              <p:nvPr/>
            </p:nvSpPr>
            <p:spPr>
              <a:xfrm>
                <a:off x="14835912" y="12505097"/>
                <a:ext cx="13131758" cy="1355331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Gridworld</a:t>
                </a:r>
                <a:endPara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r>
                  <a:rPr lang="en-US" sz="4000" dirty="0">
                    <a:solidFill>
                      <a:schemeClr val="bg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Help</a:t>
                </a:r>
                <a:endParaRPr lang="en-US" sz="6600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6C2ADC46-E54E-2043-88DD-244669E62526}"/>
                </a:ext>
              </a:extLst>
            </p:cNvPr>
            <p:cNvSpPr txBox="1"/>
            <p:nvPr/>
          </p:nvSpPr>
          <p:spPr>
            <a:xfrm>
              <a:off x="15038417" y="26277900"/>
              <a:ext cx="12860114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1">
              <a:spAutoFit/>
            </a:bodyPr>
            <a:lstStyle/>
            <a:p>
              <a:pPr algn="just"/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Figure </a:t>
              </a:r>
              <a:r>
                <a:rPr lang="en-US" b="1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X.a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:  Top: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Frozen Lake.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Bottom: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Tiger Door.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Left: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Reward plots for various approaches.  We see that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converges to the optimal POMDP policy, in commensurate time for both representations. 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AIL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converges quickly but to a  to a bad policy.  Direct RL converges slowly.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Right: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Divergence between expert and trainee policies during training.  AIL is unable to reduce 	the divergence due to the inherent </a:t>
              </a:r>
              <a:r>
                <a:rPr lang="en-US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unidenfiability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, whereas A2D converges to a low divergence.</a:t>
              </a:r>
            </a:p>
          </p:txBody>
        </p:sp>
      </p:grpSp>
      <p:cxnSp>
        <p:nvCxnSpPr>
          <p:cNvPr id="385" name="Straight Connector 384">
            <a:extLst>
              <a:ext uri="{FF2B5EF4-FFF2-40B4-BE49-F238E27FC236}">
                <a16:creationId xmlns:a16="http://schemas.microsoft.com/office/drawing/2014/main" id="{F15E4600-1B3D-D743-9870-825981CBFF0B}"/>
              </a:ext>
            </a:extLst>
          </p:cNvPr>
          <p:cNvCxnSpPr>
            <a:cxnSpLocks/>
          </p:cNvCxnSpPr>
          <p:nvPr/>
        </p:nvCxnSpPr>
        <p:spPr>
          <a:xfrm rot="5400000">
            <a:off x="26416718" y="2797234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170A5B54-A4FA-B441-9FE3-808E9B64AA73}"/>
              </a:ext>
            </a:extLst>
          </p:cNvPr>
          <p:cNvSpPr txBox="1"/>
          <p:nvPr/>
        </p:nvSpPr>
        <p:spPr>
          <a:xfrm>
            <a:off x="28868744" y="7354123"/>
            <a:ext cx="12892574" cy="369332"/>
          </a:xfrm>
          <a:prstGeom prst="rect">
            <a:avLst/>
          </a:prstGeom>
          <a:noFill/>
          <a:ln>
            <a:solidFill>
              <a:srgbClr val="03183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-- A2d 		– MDP 		– RL  	</a:t>
            </a:r>
            <a:r>
              <a:rPr lang="en-US" dirty="0" err="1">
                <a:solidFill>
                  <a:srgbClr val="FF0000"/>
                </a:solidFill>
              </a:rPr>
              <a:t>etc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A59A2D2A-3687-7549-AC01-544E77998C62}"/>
              </a:ext>
            </a:extLst>
          </p:cNvPr>
          <p:cNvCxnSpPr>
            <a:cxnSpLocks/>
          </p:cNvCxnSpPr>
          <p:nvPr/>
        </p:nvCxnSpPr>
        <p:spPr>
          <a:xfrm rot="16200000">
            <a:off x="26803820" y="12763673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932FCE-35BC-9245-BDD8-CF2F71726BF6}"/>
              </a:ext>
            </a:extLst>
          </p:cNvPr>
          <p:cNvGrpSpPr/>
          <p:nvPr/>
        </p:nvGrpSpPr>
        <p:grpSpPr>
          <a:xfrm>
            <a:off x="845350" y="16674920"/>
            <a:ext cx="13311631" cy="10939882"/>
            <a:chOff x="845350" y="16674920"/>
            <a:chExt cx="13311631" cy="10939882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6B4A6F9-D236-7644-81B6-80E036D89350}"/>
                </a:ext>
              </a:extLst>
            </p:cNvPr>
            <p:cNvGrpSpPr/>
            <p:nvPr/>
          </p:nvGrpSpPr>
          <p:grpSpPr>
            <a:xfrm>
              <a:off x="845350" y="16674920"/>
              <a:ext cx="13311631" cy="10939882"/>
              <a:chOff x="845350" y="16674920"/>
              <a:chExt cx="13311631" cy="10939882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E4BA5EF-F64E-634F-802D-2F12EFD0E9C6}"/>
                  </a:ext>
                </a:extLst>
              </p:cNvPr>
              <p:cNvGrpSpPr/>
              <p:nvPr/>
            </p:nvGrpSpPr>
            <p:grpSpPr>
              <a:xfrm>
                <a:off x="845350" y="16674920"/>
                <a:ext cx="13311631" cy="10939882"/>
                <a:chOff x="845350" y="17490992"/>
                <a:chExt cx="13311631" cy="10939882"/>
              </a:xfrm>
            </p:grpSpPr>
            <p:grpSp>
              <p:nvGrpSpPr>
                <p:cNvPr id="391" name="Group 390">
                  <a:extLst>
                    <a:ext uri="{FF2B5EF4-FFF2-40B4-BE49-F238E27FC236}">
                      <a16:creationId xmlns:a16="http://schemas.microsoft.com/office/drawing/2014/main" id="{CB1C7D7F-02A7-384D-A780-11754C455316}"/>
                    </a:ext>
                  </a:extLst>
                </p:cNvPr>
                <p:cNvGrpSpPr/>
                <p:nvPr/>
              </p:nvGrpSpPr>
              <p:grpSpPr>
                <a:xfrm>
                  <a:off x="845350" y="17490992"/>
                  <a:ext cx="13311631" cy="10939882"/>
                  <a:chOff x="14835912" y="9474436"/>
                  <a:chExt cx="13123682" cy="15947823"/>
                </a:xfrm>
              </p:grpSpPr>
              <p:sp>
                <p:nvSpPr>
                  <p:cNvPr id="392" name="Rounded Rectangle 391">
                    <a:extLst>
                      <a:ext uri="{FF2B5EF4-FFF2-40B4-BE49-F238E27FC236}">
                        <a16:creationId xmlns:a16="http://schemas.microsoft.com/office/drawing/2014/main" id="{88E43B38-2EA5-E14D-B7BD-FB18AE5F5275}"/>
                      </a:ext>
                    </a:extLst>
                  </p:cNvPr>
                  <p:cNvSpPr/>
                  <p:nvPr/>
                </p:nvSpPr>
                <p:spPr>
                  <a:xfrm>
                    <a:off x="14835915" y="9477229"/>
                    <a:ext cx="13123679" cy="15879822"/>
                  </a:xfrm>
                  <a:prstGeom prst="roundRect">
                    <a:avLst>
                      <a:gd name="adj" fmla="val 5797"/>
                    </a:avLst>
                  </a:prstGeom>
                  <a:solidFill>
                    <a:schemeClr val="bg1"/>
                  </a:solidFill>
                  <a:ln w="127000">
                    <a:solidFill>
                      <a:srgbClr val="03183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3" name="TextBox 392">
                    <a:extLst>
                      <a:ext uri="{FF2B5EF4-FFF2-40B4-BE49-F238E27FC236}">
                        <a16:creationId xmlns:a16="http://schemas.microsoft.com/office/drawing/2014/main" id="{339A3D30-6175-5746-93DD-1C6B157EB2C5}"/>
                      </a:ext>
                    </a:extLst>
                  </p:cNvPr>
                  <p:cNvSpPr txBox="1"/>
                  <p:nvPr/>
                </p:nvSpPr>
                <p:spPr>
                  <a:xfrm>
                    <a:off x="14835912" y="9474436"/>
                    <a:ext cx="13065947" cy="15947823"/>
                  </a:xfrm>
                  <a:prstGeom prst="rect">
                    <a:avLst/>
                  </a:prstGeom>
                  <a:noFill/>
                </p:spPr>
                <p:txBody>
                  <a:bodyPr wrap="square" lIns="360000" tIns="288000" rtlCol="0">
                    <a:spAutoFit/>
                  </a:bodyPr>
                  <a:lstStyle/>
                  <a:p>
                    <a:pPr>
                      <a:spcAft>
                        <a:spcPts val="1800"/>
                      </a:spcAft>
                    </a:pPr>
                    <a:r>
                      <a:rPr lang="en-US" sz="5400" b="1" u="sng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Asymmetric Imitation Learning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Learn agent (referred to as a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trainee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) by imitating expert.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Minimize KL-divergence between trainee and expert: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>
                      <a:spcAft>
                        <a:spcPts val="600"/>
                      </a:spcAft>
                    </a:pPr>
                    <a:endParaRPr lang="en-US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Definition 1 &amp; Theorem 1:  Solution to minimization is referred to as the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implicit policy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:  (also discussed by </a:t>
                    </a:r>
                    <a:r>
                      <a:rPr lang="en-US" sz="3200" dirty="0" err="1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Weihs</a:t>
                    </a:r>
                    <a:r>
                      <a:rPr lang="en-US" sz="3200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</a:t>
                    </a:r>
                    <a:r>
                      <a:rPr lang="en-US" sz="3200" i="1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et al. </a:t>
                    </a:r>
                    <a:r>
                      <a:rPr lang="en-US" sz="3200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[2020]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) 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9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Learn variational approximation: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Can define convergent iteration: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16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Definition 2 &amp; Theorem 2:  AIL is only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guaranteed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to recover the optimal trainee if the MDP and POMDP are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identifiable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:</a:t>
                    </a:r>
                  </a:p>
                  <a:p>
                    <a:pPr>
                      <a:spcAft>
                        <a:spcPts val="600"/>
                      </a:spcAft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</p:grpSp>
            <p:pic>
              <p:nvPicPr>
                <p:cNvPr id="54" name="Picture 53" descr="Text&#10;&#10;Description automatically generated">
                  <a:extLst>
                    <a:ext uri="{FF2B5EF4-FFF2-40B4-BE49-F238E27FC236}">
                      <a16:creationId xmlns:a16="http://schemas.microsoft.com/office/drawing/2014/main" id="{854DAF95-3D05-6C49-8A36-99B9A81C80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8"/>
                <a:srcRect b="41720"/>
                <a:stretch/>
              </p:blipFill>
              <p:spPr>
                <a:xfrm>
                  <a:off x="1229681" y="20008581"/>
                  <a:ext cx="6304280" cy="698710"/>
                </a:xfrm>
                <a:prstGeom prst="rect">
                  <a:avLst/>
                </a:prstGeom>
              </p:spPr>
            </p:pic>
            <p:pic>
              <p:nvPicPr>
                <p:cNvPr id="140" name="Picture 139" descr="Text&#10;&#10;Description automatically generated">
                  <a:extLst>
                    <a:ext uri="{FF2B5EF4-FFF2-40B4-BE49-F238E27FC236}">
                      <a16:creationId xmlns:a16="http://schemas.microsoft.com/office/drawing/2014/main" id="{EBB84416-DDCD-F448-B2A5-B37430C03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8"/>
                <a:srcRect t="58280"/>
                <a:stretch/>
              </p:blipFill>
              <p:spPr>
                <a:xfrm>
                  <a:off x="7535177" y="19953615"/>
                  <a:ext cx="6304280" cy="500169"/>
                </a:xfrm>
                <a:prstGeom prst="rect">
                  <a:avLst/>
                </a:prstGeom>
              </p:spPr>
            </p:pic>
            <p:pic>
              <p:nvPicPr>
                <p:cNvPr id="56" name="Picture 55" descr="Text&#10;&#10;Description automatically generated">
                  <a:extLst>
                    <a:ext uri="{FF2B5EF4-FFF2-40B4-BE49-F238E27FC236}">
                      <a16:creationId xmlns:a16="http://schemas.microsoft.com/office/drawing/2014/main" id="{15151719-CDCF-3049-9114-1955A3A7E7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267608" y="21889514"/>
                  <a:ext cx="4475480" cy="584200"/>
                </a:xfrm>
                <a:prstGeom prst="rect">
                  <a:avLst/>
                </a:prstGeom>
              </p:spPr>
            </p:pic>
            <p:pic>
              <p:nvPicPr>
                <p:cNvPr id="58" name="Picture 57" descr="Text&#10;&#10;Description automatically generated">
                  <a:extLst>
                    <a:ext uri="{FF2B5EF4-FFF2-40B4-BE49-F238E27FC236}">
                      <a16:creationId xmlns:a16="http://schemas.microsoft.com/office/drawing/2014/main" id="{18DE9FD5-B015-754B-84A0-B90000DA26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4439124" y="23217692"/>
                  <a:ext cx="6065520" cy="1645920"/>
                </a:xfrm>
                <a:prstGeom prst="rect">
                  <a:avLst/>
                </a:prstGeom>
              </p:spPr>
            </p:pic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8BF74078-531C-0F4E-932C-EA5F117ABF47}"/>
                  </a:ext>
                </a:extLst>
              </p:cNvPr>
              <p:cNvGrpSpPr/>
              <p:nvPr/>
            </p:nvGrpSpPr>
            <p:grpSpPr>
              <a:xfrm>
                <a:off x="4349921" y="24618250"/>
                <a:ext cx="6408156" cy="782518"/>
                <a:chOff x="4349921" y="25505740"/>
                <a:chExt cx="6408156" cy="782518"/>
              </a:xfrm>
            </p:grpSpPr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44DE19E1-6182-C74D-916A-0976A62E37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349921" y="25505740"/>
                  <a:ext cx="6294120" cy="772160"/>
                </a:xfrm>
                <a:prstGeom prst="rect">
                  <a:avLst/>
                </a:prstGeom>
              </p:spPr>
            </p:pic>
            <p:pic>
              <p:nvPicPr>
                <p:cNvPr id="148" name="Picture 147" descr="Text&#10;&#10;Description automatically generated">
                  <a:extLst>
                    <a:ext uri="{FF2B5EF4-FFF2-40B4-BE49-F238E27FC236}">
                      <a16:creationId xmlns:a16="http://schemas.microsoft.com/office/drawing/2014/main" id="{3BC50612-3FA0-F94B-9D51-36726E5116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0"/>
                <a:srcRect l="97667" t="72381"/>
                <a:stretch/>
              </p:blipFill>
              <p:spPr>
                <a:xfrm>
                  <a:off x="10616557" y="25833684"/>
                  <a:ext cx="141520" cy="454574"/>
                </a:xfrm>
                <a:prstGeom prst="rect">
                  <a:avLst/>
                </a:prstGeom>
              </p:spPr>
            </p:pic>
          </p:grpSp>
        </p:grp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8DB28B1A-0410-FF4D-9256-EE84C344A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046184" y="26661105"/>
              <a:ext cx="4851400" cy="431800"/>
            </a:xfrm>
            <a:prstGeom prst="rect">
              <a:avLst/>
            </a:prstGeom>
          </p:spPr>
        </p:pic>
      </p:grpSp>
      <p:pic>
        <p:nvPicPr>
          <p:cNvPr id="70" name="Picture 69" descr="Text&#10;&#10;Description automatically generated">
            <a:extLst>
              <a:ext uri="{FF2B5EF4-FFF2-40B4-BE49-F238E27FC236}">
                <a16:creationId xmlns:a16="http://schemas.microsoft.com/office/drawing/2014/main" id="{93E6E8E0-D673-7945-A4CE-9060CF82C83C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r="38751" b="62284"/>
          <a:stretch/>
        </p:blipFill>
        <p:spPr>
          <a:xfrm>
            <a:off x="19141332" y="7008694"/>
            <a:ext cx="4520907" cy="538381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6785231F-5B75-E741-9428-5E160A7EECAD}"/>
              </a:ext>
            </a:extLst>
          </p:cNvPr>
          <p:cNvGrpSpPr/>
          <p:nvPr/>
        </p:nvGrpSpPr>
        <p:grpSpPr>
          <a:xfrm>
            <a:off x="16003040" y="8344647"/>
            <a:ext cx="11409013" cy="1605419"/>
            <a:chOff x="16003040" y="8156693"/>
            <a:chExt cx="11409013" cy="1605419"/>
          </a:xfrm>
        </p:grpSpPr>
        <p:pic>
          <p:nvPicPr>
            <p:cNvPr id="72" name="Picture 71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941A43C3-A53D-5545-80A4-33547360E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6003040" y="8156693"/>
              <a:ext cx="5582920" cy="711200"/>
            </a:xfrm>
            <a:prstGeom prst="rect">
              <a:avLst/>
            </a:prstGeom>
          </p:spPr>
        </p:pic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6A0E656-3E01-B146-A2A6-1013D7F6F050}"/>
                </a:ext>
              </a:extLst>
            </p:cNvPr>
            <p:cNvGrpSpPr/>
            <p:nvPr/>
          </p:nvGrpSpPr>
          <p:grpSpPr>
            <a:xfrm>
              <a:off x="16254576" y="8822149"/>
              <a:ext cx="11157477" cy="939963"/>
              <a:chOff x="15174504" y="8771114"/>
              <a:chExt cx="11157477" cy="939963"/>
            </a:xfrm>
          </p:grpSpPr>
          <p:pic>
            <p:nvPicPr>
              <p:cNvPr id="74" name="Picture 73" descr="Text&#10;&#10;Description automatically generated">
                <a:extLst>
                  <a:ext uri="{FF2B5EF4-FFF2-40B4-BE49-F238E27FC236}">
                    <a16:creationId xmlns:a16="http://schemas.microsoft.com/office/drawing/2014/main" id="{AA69DDB3-A3BD-8940-AE69-CC2FE1CDD6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b="78023"/>
              <a:stretch/>
            </p:blipFill>
            <p:spPr>
              <a:xfrm>
                <a:off x="15174504" y="8878202"/>
                <a:ext cx="5831840" cy="816121"/>
              </a:xfrm>
              <a:prstGeom prst="rect">
                <a:avLst/>
              </a:prstGeom>
            </p:spPr>
          </p:pic>
          <p:pic>
            <p:nvPicPr>
              <p:cNvPr id="160" name="Picture 159" descr="Text&#10;&#10;Description automatically generated">
                <a:extLst>
                  <a:ext uri="{FF2B5EF4-FFF2-40B4-BE49-F238E27FC236}">
                    <a16:creationId xmlns:a16="http://schemas.microsoft.com/office/drawing/2014/main" id="{A2C99C98-D3C3-9748-8818-A2867D9531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t="74688"/>
              <a:stretch/>
            </p:blipFill>
            <p:spPr>
              <a:xfrm>
                <a:off x="20500141" y="8771114"/>
                <a:ext cx="5831840" cy="939963"/>
              </a:xfrm>
              <a:prstGeom prst="rect">
                <a:avLst/>
              </a:prstGeom>
            </p:spPr>
          </p:pic>
        </p:grpSp>
      </p:grpSp>
      <p:pic>
        <p:nvPicPr>
          <p:cNvPr id="76" name="Picture 75" descr="Text&#10;&#10;Description automatically generated">
            <a:extLst>
              <a:ext uri="{FF2B5EF4-FFF2-40B4-BE49-F238E27FC236}">
                <a16:creationId xmlns:a16="http://schemas.microsoft.com/office/drawing/2014/main" id="{E4570551-0036-804A-AEEA-81D8136C8AAF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8089833" y="10826176"/>
            <a:ext cx="6558280" cy="151384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DB625CF-A440-9840-8D23-27C54D62C125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8853686" y="19903218"/>
            <a:ext cx="8555566" cy="58858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2062F73-EC0D-1A4D-B472-9465655CB4B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5096987" y="23339359"/>
            <a:ext cx="6120815" cy="29294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4A58A4D-DB84-5845-BF02-19EE508A956C}"/>
              </a:ext>
            </a:extLst>
          </p:cNvPr>
          <p:cNvPicPr>
            <a:picLocks noChangeAspect="1"/>
          </p:cNvPicPr>
          <p:nvPr/>
        </p:nvPicPr>
        <p:blipFill rotWithShape="1">
          <a:blip r:embed="rId29"/>
          <a:srcRect b="10598"/>
          <a:stretch/>
        </p:blipFill>
        <p:spPr>
          <a:xfrm>
            <a:off x="21451630" y="20502771"/>
            <a:ext cx="6096999" cy="268282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A4DCCD8-7CE2-3444-9851-74535D38B47F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b="12772"/>
          <a:stretch/>
        </p:blipFill>
        <p:spPr>
          <a:xfrm>
            <a:off x="15091902" y="20610642"/>
            <a:ext cx="6120815" cy="255526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35E4A6-8DFB-9D40-80DF-EDF21CD8D20B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21457222" y="23247705"/>
            <a:ext cx="6096999" cy="3000868"/>
          </a:xfrm>
          <a:prstGeom prst="rect">
            <a:avLst/>
          </a:prstGeom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7886C2BF-CB83-0D44-A71C-A1C6ACE6FA23}"/>
              </a:ext>
            </a:extLst>
          </p:cNvPr>
          <p:cNvGrpSpPr/>
          <p:nvPr/>
        </p:nvGrpSpPr>
        <p:grpSpPr>
          <a:xfrm>
            <a:off x="32846392" y="28614221"/>
            <a:ext cx="6533392" cy="1714822"/>
            <a:chOff x="32421796" y="28502777"/>
            <a:chExt cx="7382583" cy="1937709"/>
          </a:xfrm>
        </p:grpSpPr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C836D9B6-5C72-5A49-B1B1-4978B01D3B60}"/>
                </a:ext>
              </a:extLst>
            </p:cNvPr>
            <p:cNvSpPr/>
            <p:nvPr/>
          </p:nvSpPr>
          <p:spPr>
            <a:xfrm>
              <a:off x="32638702" y="28502777"/>
              <a:ext cx="6906655" cy="193770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3212E5B6-1158-0249-A959-E4C2945F4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/>
            <a:stretch>
              <a:fillRect/>
            </a:stretch>
          </p:blipFill>
          <p:spPr>
            <a:xfrm rot="16200000">
              <a:off x="35144231" y="25780340"/>
              <a:ext cx="1937709" cy="7382583"/>
            </a:xfrm>
            <a:prstGeom prst="rect">
              <a:avLst/>
            </a:prstGeom>
            <a:effectLst>
              <a:softEdge rad="0"/>
            </a:effectLst>
          </p:spPr>
        </p:pic>
      </p:grpSp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9607</TotalTime>
  <Words>780</Words>
  <Application>Microsoft Macintosh PowerPoint</Application>
  <PresentationFormat>Custom</PresentationFormat>
  <Paragraphs>65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System Font Regular</vt:lpstr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115</cp:revision>
  <cp:lastPrinted>2021-02-15T13:01:19Z</cp:lastPrinted>
  <dcterms:created xsi:type="dcterms:W3CDTF">2019-11-16T20:29:40Z</dcterms:created>
  <dcterms:modified xsi:type="dcterms:W3CDTF">2021-06-28T16:47:11Z</dcterms:modified>
</cp:coreProperties>
</file>

<file path=docProps/thumbnail.jpeg>
</file>